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6" r:id="rId5"/>
  </p:sldMasterIdLst>
  <p:notesMasterIdLst>
    <p:notesMasterId r:id="rId25"/>
  </p:notesMasterIdLst>
  <p:sldIdLst>
    <p:sldId id="297" r:id="rId6"/>
    <p:sldId id="260" r:id="rId7"/>
    <p:sldId id="261" r:id="rId8"/>
    <p:sldId id="311" r:id="rId9"/>
    <p:sldId id="314" r:id="rId10"/>
    <p:sldId id="284" r:id="rId11"/>
    <p:sldId id="315" r:id="rId12"/>
    <p:sldId id="316" r:id="rId13"/>
    <p:sldId id="293" r:id="rId14"/>
    <p:sldId id="287" r:id="rId15"/>
    <p:sldId id="262" r:id="rId16"/>
    <p:sldId id="317" r:id="rId17"/>
    <p:sldId id="318" r:id="rId18"/>
    <p:sldId id="307" r:id="rId19"/>
    <p:sldId id="296" r:id="rId20"/>
    <p:sldId id="291" r:id="rId21"/>
    <p:sldId id="309" r:id="rId22"/>
    <p:sldId id="282" r:id="rId23"/>
    <p:sldId id="302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31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39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ABE6FB"/>
    <a:srgbClr val="CCFFFF"/>
    <a:srgbClr val="4472C4"/>
    <a:srgbClr val="00A551"/>
    <a:srgbClr val="00A651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33C8D7-CD75-4D50-9A30-4CCFE84CD96A}" v="1" dt="2021-08-10T17:56:56.138"/>
    <p1510:client id="{E23DA1E7-51DF-42A7-80C2-1DC4DE28DF44}" v="3" dt="2021-08-06T18:43:20.4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361" autoAdjust="0"/>
  </p:normalViewPr>
  <p:slideViewPr>
    <p:cSldViewPr snapToGrid="0">
      <p:cViewPr varScale="1">
        <p:scale>
          <a:sx n="98" d="100"/>
          <a:sy n="98" d="100"/>
        </p:scale>
        <p:origin x="2488" y="200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y Morgan" userId="19752d8f-270a-426b-91ad-1bf5c79275bc" providerId="ADAL" clId="{E23DA1E7-51DF-42A7-80C2-1DC4DE28DF44}"/>
    <pc:docChg chg="custSel modSld sldOrd">
      <pc:chgData name="Kathy Morgan" userId="19752d8f-270a-426b-91ad-1bf5c79275bc" providerId="ADAL" clId="{E23DA1E7-51DF-42A7-80C2-1DC4DE28DF44}" dt="2021-08-06T18:48:54.236" v="263" actId="20577"/>
      <pc:docMkLst>
        <pc:docMk/>
      </pc:docMkLst>
      <pc:sldChg chg="addSp modSp mod">
        <pc:chgData name="Kathy Morgan" userId="19752d8f-270a-426b-91ad-1bf5c79275bc" providerId="ADAL" clId="{E23DA1E7-51DF-42A7-80C2-1DC4DE28DF44}" dt="2021-08-06T18:20:42.859" v="7" actId="1076"/>
        <pc:sldMkLst>
          <pc:docMk/>
          <pc:sldMk cId="1717468709" sldId="260"/>
        </pc:sldMkLst>
        <pc:picChg chg="add mod">
          <ac:chgData name="Kathy Morgan" userId="19752d8f-270a-426b-91ad-1bf5c79275bc" providerId="ADAL" clId="{E23DA1E7-51DF-42A7-80C2-1DC4DE28DF44}" dt="2021-08-06T18:20:42.859" v="7" actId="1076"/>
          <ac:picMkLst>
            <pc:docMk/>
            <pc:sldMk cId="1717468709" sldId="260"/>
            <ac:picMk id="7" creationId="{2A8ADCF6-7025-4612-9576-87916F84A84E}"/>
          </ac:picMkLst>
        </pc:picChg>
      </pc:sldChg>
      <pc:sldChg chg="ord">
        <pc:chgData name="Kathy Morgan" userId="19752d8f-270a-426b-91ad-1bf5c79275bc" providerId="ADAL" clId="{E23DA1E7-51DF-42A7-80C2-1DC4DE28DF44}" dt="2021-08-06T18:46:36.376" v="232"/>
        <pc:sldMkLst>
          <pc:docMk/>
          <pc:sldMk cId="2332097036" sldId="291"/>
        </pc:sldMkLst>
      </pc:sldChg>
      <pc:sldChg chg="ord modNotesTx">
        <pc:chgData name="Kathy Morgan" userId="19752d8f-270a-426b-91ad-1bf5c79275bc" providerId="ADAL" clId="{E23DA1E7-51DF-42A7-80C2-1DC4DE28DF44}" dt="2021-08-06T18:48:54.236" v="263" actId="20577"/>
        <pc:sldMkLst>
          <pc:docMk/>
          <pc:sldMk cId="2671776133" sldId="309"/>
        </pc:sldMkLst>
      </pc:sldChg>
      <pc:sldChg chg="addSp delSp modSp mod modNotesTx">
        <pc:chgData name="Kathy Morgan" userId="19752d8f-270a-426b-91ad-1bf5c79275bc" providerId="ADAL" clId="{E23DA1E7-51DF-42A7-80C2-1DC4DE28DF44}" dt="2021-08-06T18:32:08.769" v="108" actId="20577"/>
        <pc:sldMkLst>
          <pc:docMk/>
          <pc:sldMk cId="77366541" sldId="311"/>
        </pc:sldMkLst>
        <pc:spChg chg="del">
          <ac:chgData name="Kathy Morgan" userId="19752d8f-270a-426b-91ad-1bf5c79275bc" providerId="ADAL" clId="{E23DA1E7-51DF-42A7-80C2-1DC4DE28DF44}" dt="2021-08-06T18:20:52.758" v="8" actId="478"/>
          <ac:spMkLst>
            <pc:docMk/>
            <pc:sldMk cId="77366541" sldId="311"/>
            <ac:spMk id="7" creationId="{F3031879-64A9-4712-86E5-137A3943A1FC}"/>
          </ac:spMkLst>
        </pc:spChg>
        <pc:spChg chg="add mod">
          <ac:chgData name="Kathy Morgan" userId="19752d8f-270a-426b-91ad-1bf5c79275bc" providerId="ADAL" clId="{E23DA1E7-51DF-42A7-80C2-1DC4DE28DF44}" dt="2021-08-06T18:32:08.769" v="108" actId="20577"/>
          <ac:spMkLst>
            <pc:docMk/>
            <pc:sldMk cId="77366541" sldId="311"/>
            <ac:spMk id="9" creationId="{485064F1-CB9D-4B2A-BDF3-58C0DA4B4974}"/>
          </ac:spMkLst>
        </pc:spChg>
        <pc:spChg chg="add del mod">
          <ac:chgData name="Kathy Morgan" userId="19752d8f-270a-426b-91ad-1bf5c79275bc" providerId="ADAL" clId="{E23DA1E7-51DF-42A7-80C2-1DC4DE28DF44}" dt="2021-08-06T18:26:17.582" v="11" actId="478"/>
          <ac:spMkLst>
            <pc:docMk/>
            <pc:sldMk cId="77366541" sldId="311"/>
            <ac:spMk id="10" creationId="{BEA9875E-BBCB-49FA-BAD9-851B42797622}"/>
          </ac:spMkLst>
        </pc:spChg>
        <pc:picChg chg="add mod">
          <ac:chgData name="Kathy Morgan" userId="19752d8f-270a-426b-91ad-1bf5c79275bc" providerId="ADAL" clId="{E23DA1E7-51DF-42A7-80C2-1DC4DE28DF44}" dt="2021-08-06T18:26:11.576" v="9"/>
          <ac:picMkLst>
            <pc:docMk/>
            <pc:sldMk cId="77366541" sldId="311"/>
            <ac:picMk id="8" creationId="{5E5DF07F-830D-4207-9519-3D3C3634EEB7}"/>
          </ac:picMkLst>
        </pc:picChg>
      </pc:sldChg>
      <pc:sldChg chg="addSp modSp mod addCm">
        <pc:chgData name="Kathy Morgan" userId="19752d8f-270a-426b-91ad-1bf5c79275bc" providerId="ADAL" clId="{E23DA1E7-51DF-42A7-80C2-1DC4DE28DF44}" dt="2021-08-06T18:45:59.957" v="230" actId="1076"/>
        <pc:sldMkLst>
          <pc:docMk/>
          <pc:sldMk cId="2903866314" sldId="314"/>
        </pc:sldMkLst>
        <pc:spChg chg="add mod">
          <ac:chgData name="Kathy Morgan" userId="19752d8f-270a-426b-91ad-1bf5c79275bc" providerId="ADAL" clId="{E23DA1E7-51DF-42A7-80C2-1DC4DE28DF44}" dt="2021-08-06T18:45:59.957" v="230" actId="1076"/>
          <ac:spMkLst>
            <pc:docMk/>
            <pc:sldMk cId="2903866314" sldId="314"/>
            <ac:spMk id="6" creationId="{2FBFF18D-9410-4EAD-90B1-0BAC638D9F84}"/>
          </ac:spMkLst>
        </pc:spChg>
        <pc:spChg chg="mod">
          <ac:chgData name="Kathy Morgan" userId="19752d8f-270a-426b-91ad-1bf5c79275bc" providerId="ADAL" clId="{E23DA1E7-51DF-42A7-80C2-1DC4DE28DF44}" dt="2021-08-06T18:43:00.087" v="117" actId="14100"/>
          <ac:spMkLst>
            <pc:docMk/>
            <pc:sldMk cId="2903866314" sldId="314"/>
            <ac:spMk id="9" creationId="{5DC2223E-E6AF-4F87-911D-C2F146304B57}"/>
          </ac:spMkLst>
        </pc:spChg>
        <pc:picChg chg="add mod">
          <ac:chgData name="Kathy Morgan" userId="19752d8f-270a-426b-91ad-1bf5c79275bc" providerId="ADAL" clId="{E23DA1E7-51DF-42A7-80C2-1DC4DE28DF44}" dt="2021-08-06T18:45:55.805" v="229" actId="14100"/>
          <ac:picMkLst>
            <pc:docMk/>
            <pc:sldMk cId="2903866314" sldId="314"/>
            <ac:picMk id="5" creationId="{8049A786-613B-4890-A43C-AA260DFC04CF}"/>
          </ac:picMkLst>
        </pc:picChg>
      </pc:sldChg>
    </pc:docChg>
  </pc:docChgLst>
  <pc:docChgLst>
    <pc:chgData name="Tammy Pankey" userId="S::tpankey@firstinspires.org::89b84b47-0384-4d66-b56e-dc00ebdb68cf" providerId="AD" clId="Web-{7333C8D7-CD75-4D50-9A30-4CCFE84CD96A}"/>
    <pc:docChg chg="">
      <pc:chgData name="Tammy Pankey" userId="S::tpankey@firstinspires.org::89b84b47-0384-4d66-b56e-dc00ebdb68cf" providerId="AD" clId="Web-{7333C8D7-CD75-4D50-9A30-4CCFE84CD96A}" dt="2021-08-10T17:56:56.138" v="0"/>
      <pc:docMkLst>
        <pc:docMk/>
      </pc:docMkLst>
      <pc:sldChg chg="addCm">
        <pc:chgData name="Tammy Pankey" userId="S::tpankey@firstinspires.org::89b84b47-0384-4d66-b56e-dc00ebdb68cf" providerId="AD" clId="Web-{7333C8D7-CD75-4D50-9A30-4CCFE84CD96A}" dt="2021-08-10T17:56:56.138" v="0"/>
        <pc:sldMkLst>
          <pc:docMk/>
          <pc:sldMk cId="2903866314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hBSaVsMvg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777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Be sure the team collects their sources in a shared location, either online or on paper.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Take some extra time with the team if needed to explore all the solution ideas and narrow it down to 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Make sure their solution has the potential to be developed and they can explain their solution clearly.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Innovation Project Planning page can be completed over multiple sessions and helps the team document their process.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55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83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95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05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i="0" u="none" strike="noStrike" baseline="0" dirty="0">
              <a:solidFill>
                <a:srgbClr val="5185C4"/>
              </a:solidFill>
              <a:latin typeface="Chantal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77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18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64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a relevant, age-appropriate video for your students.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one 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How Robots Can Assist - Not Replace - Humans in Factories</a:t>
            </a:r>
            <a:r>
              <a:rPr lang="en-US" sz="1800" u="none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none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CNBC Length 8:43</a:t>
            </a:r>
            <a:endParaRPr lang="en-US" sz="1800" u="sng" dirty="0">
              <a:solidFill>
                <a:srgbClr val="0563C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https://youtu.be/hhBSaVsMvgE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l"/>
            <a:endParaRPr lang="en-US" sz="1800" b="0" i="0" u="none" strike="noStrik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i="0" u="none" strike="noStrike" baseline="0" dirty="0">
              <a:latin typeface="Arial-Bold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should be able to describe what everyone’s strong points are and why they like working with them. 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Facilitator Tips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Mission videos can be found in the Interactive Robot Game Rulebook too!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Provide sticky notes and planning cards for team to place on the mat to map out their mission strategy.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Encourage the team to find the missions where points can be scored most easily and do these first. 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5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More copies of the Pseudocode page can be photocopied. They can be used for each mission the team attempts. 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51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0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72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3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jpeg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youtube.com/c/FIRSTLEGOLeagueofficia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40124-7A20-4FB3-98C5-36C619DE8050}"/>
              </a:ext>
            </a:extLst>
          </p:cNvPr>
          <p:cNvSpPr/>
          <p:nvPr/>
        </p:nvSpPr>
        <p:spPr>
          <a:xfrm>
            <a:off x="-1" y="-5051"/>
            <a:ext cx="9144001" cy="6858001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1239" y="863253"/>
            <a:ext cx="3734151" cy="9161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Session 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4A52B-1E9F-874B-995F-737B8FDAA7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717593" y="3552741"/>
            <a:ext cx="4465484" cy="3309147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333C1C69-B690-7449-B8B0-DEA03BE5BB6F}"/>
              </a:ext>
            </a:extLst>
          </p:cNvPr>
          <p:cNvSpPr/>
          <p:nvPr/>
        </p:nvSpPr>
        <p:spPr>
          <a:xfrm>
            <a:off x="8407280" y="2468384"/>
            <a:ext cx="1477074" cy="10831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1BC9F91-93BD-DB49-960B-BD122234EA90}"/>
              </a:ext>
            </a:extLst>
          </p:cNvPr>
          <p:cNvSpPr/>
          <p:nvPr/>
        </p:nvSpPr>
        <p:spPr>
          <a:xfrm>
            <a:off x="4864716" y="2168752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60B4C8E-BAE8-464B-BBB8-F8192D031B4C}"/>
              </a:ext>
            </a:extLst>
          </p:cNvPr>
          <p:cNvSpPr/>
          <p:nvPr/>
        </p:nvSpPr>
        <p:spPr>
          <a:xfrm rot="10800000">
            <a:off x="4861219" y="2815603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F865867-B648-DD4C-99DC-EFF2CCFBC362}"/>
              </a:ext>
            </a:extLst>
          </p:cNvPr>
          <p:cNvSpPr/>
          <p:nvPr/>
        </p:nvSpPr>
        <p:spPr>
          <a:xfrm rot="10800000">
            <a:off x="5202787" y="-1"/>
            <a:ext cx="4839484" cy="3548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C7D7AE7-5927-E349-8635-91597DF21F1B}"/>
              </a:ext>
            </a:extLst>
          </p:cNvPr>
          <p:cNvSpPr/>
          <p:nvPr/>
        </p:nvSpPr>
        <p:spPr>
          <a:xfrm>
            <a:off x="3273763" y="-5051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811D-8BDD-9047-BE7F-C840FC458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295" y="1483530"/>
            <a:ext cx="1163988" cy="1083156"/>
          </a:xfrm>
          <a:prstGeom prst="rect">
            <a:avLst/>
          </a:prstGeom>
        </p:spPr>
      </p:pic>
      <p:sp>
        <p:nvSpPr>
          <p:cNvPr id="21" name="Triangle 20">
            <a:extLst>
              <a:ext uri="{FF2B5EF4-FFF2-40B4-BE49-F238E27FC236}">
                <a16:creationId xmlns:a16="http://schemas.microsoft.com/office/drawing/2014/main" id="{F19A3321-F45C-B64E-8FCD-5505FA8D310B}"/>
              </a:ext>
            </a:extLst>
          </p:cNvPr>
          <p:cNvSpPr/>
          <p:nvPr/>
        </p:nvSpPr>
        <p:spPr>
          <a:xfrm rot="10800000">
            <a:off x="6765320" y="3551540"/>
            <a:ext cx="846613" cy="6208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5EAB46B-B62F-0B4A-9B22-DC010CCED81E}"/>
              </a:ext>
            </a:extLst>
          </p:cNvPr>
          <p:cNvSpPr/>
          <p:nvPr/>
        </p:nvSpPr>
        <p:spPr>
          <a:xfrm>
            <a:off x="5891035" y="6037120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65C71-D23A-0448-B7BA-A53A7FD49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21" y="5566592"/>
            <a:ext cx="1635192" cy="897512"/>
          </a:xfrm>
          <a:prstGeom prst="rect">
            <a:avLst/>
          </a:prstGeom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0344DA23-0EA7-0342-A150-4BABE6EB94D5}"/>
              </a:ext>
            </a:extLst>
          </p:cNvPr>
          <p:cNvSpPr/>
          <p:nvPr/>
        </p:nvSpPr>
        <p:spPr>
          <a:xfrm rot="10800000">
            <a:off x="8407280" y="4222479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740D2BD1-83B5-4863-8371-2027926CFA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24" y="265835"/>
            <a:ext cx="1730130" cy="108813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A68C850-6E2B-458E-8655-A632EC080CDA}"/>
              </a:ext>
            </a:extLst>
          </p:cNvPr>
          <p:cNvSpPr/>
          <p:nvPr/>
        </p:nvSpPr>
        <p:spPr>
          <a:xfrm>
            <a:off x="281689" y="3068997"/>
            <a:ext cx="3734152" cy="33029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pushing a cart with boxes on it&#10;&#10;Description automatically generated with low confidence">
            <a:extLst>
              <a:ext uri="{FF2B5EF4-FFF2-40B4-BE49-F238E27FC236}">
                <a16:creationId xmlns:a16="http://schemas.microsoft.com/office/drawing/2014/main" id="{44AC2018-A9F7-42E9-90E8-FEA43916C50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031" y="3068998"/>
            <a:ext cx="3773391" cy="330298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1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Teamwork</a:t>
            </a:r>
            <a:endParaRPr lang="en-US" dirty="0">
              <a:solidFill>
                <a:srgbClr val="00A65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F8B30-99DF-4AFC-A217-03A6B4B0D7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27761"/>
            <a:ext cx="2955598" cy="4884563"/>
          </a:xfrm>
        </p:spPr>
        <p:txBody>
          <a:bodyPr>
            <a:normAutofit/>
          </a:bodyPr>
          <a:lstStyle/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Research the problem you chose and any existing solutions.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Generate solution ideas. Remember, your solution should be a piece of equipment or technology.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Make a plan for how you will develop your solution. Use the Planning page as a tool.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Be sure to use a variety of sources and keep track of them on </a:t>
            </a:r>
            <a:r>
              <a:rPr lang="en-US" sz="1800" b="1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the Innovation Project Planning 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page. </a:t>
            </a:r>
            <a:endParaRPr lang="en-US" dirty="0">
              <a:latin typeface="Helvetica Neue" panose="020005030000000200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DF4742-4F07-4C78-80F5-81D2A4F27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4248" y="1127761"/>
            <a:ext cx="5283796" cy="426891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4321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5AD2A-943C-40D6-9B09-DAFE0194EE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334" y="794141"/>
            <a:ext cx="7681331" cy="50292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257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3832D-6764-45EB-99BE-C64E81D6D5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37" y="914400"/>
            <a:ext cx="7974925" cy="50292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6876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Guiding Questions</a:t>
            </a:r>
            <a:endParaRPr lang="en-US" dirty="0">
              <a:solidFill>
                <a:srgbClr val="00A65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F8B30-99DF-4AFC-A217-03A6B4B0D7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27761"/>
            <a:ext cx="3727593" cy="4884563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What information are you looking for?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Does this source have information relevant to your project?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Can you use different types of sources such as credible Internet websites, books, and experts?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Is this a good and accurate source of information?</a:t>
            </a:r>
            <a:endParaRPr lang="en-US" dirty="0">
              <a:latin typeface="Helvetica Neue" panose="02000503000000020004"/>
            </a:endParaRPr>
          </a:p>
        </p:txBody>
      </p:sp>
      <p:pic>
        <p:nvPicPr>
          <p:cNvPr id="6" name="Picture 5" descr="A child in front of a chalkboard&#10;&#10;Description automatically generated with medium confidence">
            <a:extLst>
              <a:ext uri="{FF2B5EF4-FFF2-40B4-BE49-F238E27FC236}">
                <a16:creationId xmlns:a16="http://schemas.microsoft.com/office/drawing/2014/main" id="{823B962D-E3AF-4DA0-80D6-07458A3FE2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1824" y="1695537"/>
            <a:ext cx="4686220" cy="346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26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36297"/>
            <a:ext cx="8060867" cy="3023393"/>
          </a:xfrm>
        </p:spPr>
        <p:txBody>
          <a:bodyPr>
            <a:noAutofit/>
          </a:bodyPr>
          <a:lstStyle/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Get together at the mat.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Review your </a:t>
            </a:r>
            <a:r>
              <a:rPr lang="en-US" sz="1800" b="1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Pseudocode 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page. Make changes to the page if necessary.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Explain what you discovered in your research. Discuss any solution ideas.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Discuss the reflection questions.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Clean up your space. </a:t>
            </a:r>
            <a:endParaRPr lang="en-US" sz="1800" dirty="0">
              <a:latin typeface="Helvetica Neue" panose="020005030000000200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Share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1571AC-01BF-46D6-BD8E-BBA61BB437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10006"/>
            <a:ext cx="9144000" cy="19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52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2157" y="1659169"/>
            <a:ext cx="2987360" cy="3375167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Are there existing solutions to your identified problem that you could improve?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Do you have brand-new solution ideas to your problem?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Reflection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2335C-8F7B-4497-BB94-EC27993002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7"/>
          <a:stretch/>
        </p:blipFill>
        <p:spPr>
          <a:xfrm>
            <a:off x="628650" y="1659168"/>
            <a:ext cx="4806379" cy="331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28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Career Connections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5A577FF-136C-416D-9474-56D6D671AF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2660649"/>
            <a:ext cx="2651760" cy="196676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u="none" strike="noStrike" baseline="0" dirty="0">
                <a:latin typeface="Helvetica Neue" panose="02000503000000020004"/>
              </a:rPr>
              <a:t>Role: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ArialMT"/>
              </a:rPr>
              <a:t>Sorts products and place into boxes for shipping.</a:t>
            </a:r>
            <a:endParaRPr lang="en-US" dirty="0">
              <a:latin typeface="Helvetica Neue" panose="02000503000000020004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4C70FA4-209B-4A29-A42A-CF4E90BBFABB}"/>
              </a:ext>
            </a:extLst>
          </p:cNvPr>
          <p:cNvSpPr/>
          <p:nvPr/>
        </p:nvSpPr>
        <p:spPr>
          <a:xfrm>
            <a:off x="628650" y="1493203"/>
            <a:ext cx="2788920" cy="1065845"/>
          </a:xfrm>
          <a:prstGeom prst="roundRect">
            <a:avLst/>
          </a:prstGeom>
          <a:solidFill>
            <a:srgbClr val="ED1C24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2470C2B-5429-42D3-A809-627921F5C5AB}"/>
              </a:ext>
            </a:extLst>
          </p:cNvPr>
          <p:cNvSpPr txBox="1">
            <a:spLocks/>
          </p:cNvSpPr>
          <p:nvPr/>
        </p:nvSpPr>
        <p:spPr>
          <a:xfrm>
            <a:off x="660524" y="1594804"/>
            <a:ext cx="2804142" cy="964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Warehouse Worker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A98F0-9FFA-4DC1-949A-027EFAE53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35507" y="1495424"/>
            <a:ext cx="4954010" cy="429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097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Multimedia Resources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 may wish to embed a relevant, age-appropriate video for your students here.  See the Notes for an example.</a:t>
            </a:r>
          </a:p>
        </p:txBody>
      </p:sp>
    </p:spTree>
    <p:extLst>
      <p:ext uri="{BB962C8B-B14F-4D97-AF65-F5344CB8AC3E}">
        <p14:creationId xmlns:p14="http://schemas.microsoft.com/office/powerpoint/2010/main" val="2671776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Clean Up</a:t>
            </a:r>
          </a:p>
        </p:txBody>
      </p:sp>
      <p:pic>
        <p:nvPicPr>
          <p:cNvPr id="5" name="Picture 4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8C54FEE0-F358-43D4-9A72-77A42640E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74" y="1127761"/>
            <a:ext cx="7340252" cy="49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83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256E-55E4-4477-949F-AB7E827A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9E301-2DD2-4D86-86AD-49BCE4C01F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153" y="5066852"/>
            <a:ext cx="8627633" cy="9897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logo are registered trademarks of For Inspiration and Recognition of Science and Technology (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).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baseline="30000" dirty="0">
                <a:latin typeface="Helvetica Neue" panose="02000503000000020004"/>
                <a:ea typeface="Calibri" panose="020F0502020204030204" pitchFamily="34" charset="0"/>
              </a:rPr>
              <a:t>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and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MINDSTORMS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are registered trademarks of the LEGO Group.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League and CARGO CONNECT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SM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are jointly held trademarks of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SPIKE™ Prime is a trademark of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Education. All other trademarks are the property of their respective owners. ©2021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rights reserved. </a:t>
            </a:r>
          </a:p>
          <a:p>
            <a:pPr marL="0" indent="0">
              <a:buNone/>
            </a:pPr>
            <a:endParaRPr lang="en-US" sz="14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E96E8-279D-435F-9324-73D0D2B9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890" y="1384630"/>
            <a:ext cx="2456600" cy="22860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3444D4A-68DF-42DE-9D61-3697B9E5E2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44" y="1384630"/>
            <a:ext cx="36347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1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263047" y="365127"/>
            <a:ext cx="8426470" cy="762634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Session Overview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FC0E9B-CC84-4D72-8BFD-54ED5EC94447}"/>
              </a:ext>
            </a:extLst>
          </p:cNvPr>
          <p:cNvSpPr/>
          <p:nvPr/>
        </p:nvSpPr>
        <p:spPr>
          <a:xfrm>
            <a:off x="358764" y="1406750"/>
            <a:ext cx="8426470" cy="14978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Outcomes </a:t>
            </a:r>
            <a:endParaRPr lang="en-US" sz="1800" b="0" i="0" u="none" strike="noStrike" baseline="0" dirty="0">
              <a:solidFill>
                <a:srgbClr val="211D1E"/>
              </a:solidFill>
              <a:latin typeface="Helvetica Neue" panose="0200050300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The team will create a mission strategy plan and write pseudocode for a mission.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The team will conduct research on their identified problem and start the Innovation Project Planning page.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3A4F7D-D03A-47E9-9AA3-09C70A70AC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58" y="3800453"/>
            <a:ext cx="8698281" cy="912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ADCF6-7025-4612-9576-87916F84A84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38" y="3183554"/>
            <a:ext cx="8503920" cy="66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1BC0E9E-2A4C-4038-BC0B-B39FCB2392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9214" y="2595258"/>
            <a:ext cx="5389581" cy="219875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ABF0-A15B-484D-B3C0-2CBB75CB02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10006"/>
            <a:ext cx="9144000" cy="194957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FB3A79-2435-438C-A577-C7C35503CB7A}"/>
              </a:ext>
            </a:extLst>
          </p:cNvPr>
          <p:cNvSpPr txBox="1">
            <a:spLocks/>
          </p:cNvSpPr>
          <p:nvPr/>
        </p:nvSpPr>
        <p:spPr>
          <a:xfrm>
            <a:off x="3404503" y="1127761"/>
            <a:ext cx="5554437" cy="1614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b="0" i="0" u="none" strike="noStrike" baseline="0">
              <a:solidFill>
                <a:srgbClr val="000000"/>
              </a:solidFill>
            </a:endParaRPr>
          </a:p>
          <a:p>
            <a:endParaRPr lang="en-US" sz="1800" b="0" i="0" u="none" strike="noStrike" baseline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0889FA-B986-491E-AAEF-A874181BA7EC}"/>
              </a:ext>
            </a:extLst>
          </p:cNvPr>
          <p:cNvSpPr txBox="1"/>
          <p:nvPr/>
        </p:nvSpPr>
        <p:spPr>
          <a:xfrm>
            <a:off x="3539214" y="961147"/>
            <a:ext cx="52959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Think about </a:t>
            </a:r>
            <a:r>
              <a:rPr lang="en-US" sz="2400" b="1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Teamwork </a:t>
            </a: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and your team.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Record examples of how your team has learned to work together. </a:t>
            </a:r>
            <a:endParaRPr lang="en-US" sz="2400" dirty="0">
              <a:latin typeface="Helvetica Neue" panose="02000503000000020004"/>
            </a:endParaRPr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7151F1DD-FBA2-435E-B2F9-94426B2EA83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083488"/>
            <a:ext cx="256032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Pseudocode &amp; Strategy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8901DB2-91CA-4101-ABB6-3E5D6765FB8A}"/>
              </a:ext>
            </a:extLst>
          </p:cNvPr>
          <p:cNvSpPr txBox="1">
            <a:spLocks/>
          </p:cNvSpPr>
          <p:nvPr/>
        </p:nvSpPr>
        <p:spPr>
          <a:xfrm>
            <a:off x="628650" y="1541735"/>
            <a:ext cx="7709807" cy="76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endParaRPr lang="en-US" sz="1800" b="0" i="0" u="none" strike="noStrike" baseline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A609E0-F97D-439F-A30F-F749A944E3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27761"/>
            <a:ext cx="7886700" cy="394606"/>
          </a:xfrm>
        </p:spPr>
        <p:txBody>
          <a:bodyPr>
            <a:normAutofit lnSpcReduction="10000"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Watch the Missions part of the season video again. </a:t>
            </a:r>
            <a:endParaRPr lang="en-US" b="0" i="0" u="none" strike="noStrike" baseline="0" dirty="0">
              <a:solidFill>
                <a:srgbClr val="000000"/>
              </a:solidFill>
              <a:latin typeface="Helvetica Neue" panose="02000503000000020004"/>
            </a:endParaRPr>
          </a:p>
          <a:p>
            <a:endParaRPr lang="en-US" b="0" i="0" u="none" strike="noStrike" baseline="0" dirty="0">
              <a:latin typeface="Helvetica Neue" panose="02000503000000020004"/>
            </a:endParaRPr>
          </a:p>
          <a:p>
            <a:endParaRPr lang="en-US" dirty="0">
              <a:latin typeface="Helvetica Neue" panose="020005030000000200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DF07F-830D-4207-9519-3D3C3634EE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39" y="1444869"/>
            <a:ext cx="3968261" cy="39682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5064F1-CB9D-4B2A-BDF3-58C0DA4B4974}"/>
              </a:ext>
            </a:extLst>
          </p:cNvPr>
          <p:cNvSpPr txBox="1"/>
          <p:nvPr/>
        </p:nvSpPr>
        <p:spPr>
          <a:xfrm>
            <a:off x="4572000" y="2152053"/>
            <a:ext cx="3833446" cy="2553891"/>
          </a:xfrm>
          <a:prstGeom prst="roundRect">
            <a:avLst/>
          </a:prstGeom>
          <a:noFill/>
          <a:ln w="38100">
            <a:solidFill>
              <a:srgbClr val="ED1C2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 panose="02000503000000020004"/>
              </a:rPr>
              <a:t>Visit the </a:t>
            </a:r>
          </a:p>
          <a:p>
            <a:pPr algn="ctr"/>
            <a:r>
              <a:rPr lang="en-US" sz="2400" i="1" dirty="0">
                <a:latin typeface="Helvetica Neue" panose="02000503000000020004"/>
                <a:hlinkClick r:id="rId4"/>
              </a:rPr>
              <a:t>FIRST</a:t>
            </a:r>
            <a:r>
              <a:rPr lang="en-US" sz="2400" baseline="30000" dirty="0">
                <a:latin typeface="Helvetica Neue" panose="02000503000000020004"/>
                <a:hlinkClick r:id="rId4"/>
              </a:rPr>
              <a:t>®</a:t>
            </a:r>
            <a:r>
              <a:rPr lang="en-US" sz="2400" dirty="0">
                <a:latin typeface="Helvetica Neue" panose="02000503000000020004"/>
                <a:hlinkClick r:id="rId4"/>
              </a:rPr>
              <a:t> LEGO</a:t>
            </a:r>
            <a:r>
              <a:rPr lang="en-US" sz="2400" baseline="30000" dirty="0">
                <a:latin typeface="Helvetica Neue" panose="02000503000000020004"/>
                <a:hlinkClick r:id="rId4"/>
              </a:rPr>
              <a:t> ®</a:t>
            </a:r>
            <a:r>
              <a:rPr lang="en-US" sz="2400" dirty="0">
                <a:latin typeface="Helvetica Neue" panose="02000503000000020004"/>
                <a:hlinkClick r:id="" action="ppaction://noaction"/>
              </a:rPr>
              <a:t> League </a:t>
            </a:r>
          </a:p>
          <a:p>
            <a:pPr algn="ctr"/>
            <a:r>
              <a:rPr lang="en-US" sz="2400" dirty="0">
                <a:latin typeface="Helvetica Neue" panose="02000503000000020004"/>
                <a:hlinkClick r:id="" action="ppaction://noaction"/>
              </a:rPr>
              <a:t>YouTube Channel </a:t>
            </a:r>
            <a:endParaRPr lang="en-US" sz="2400" dirty="0">
              <a:latin typeface="Helvetica Neue" panose="02000503000000020004"/>
            </a:endParaRPr>
          </a:p>
          <a:p>
            <a:pPr algn="ctr"/>
            <a:r>
              <a:rPr lang="en-US" sz="2400" dirty="0">
                <a:latin typeface="Helvetica Neue" panose="02000503000000020004"/>
              </a:rPr>
              <a:t>to watch the </a:t>
            </a:r>
          </a:p>
          <a:p>
            <a:pPr algn="ctr"/>
            <a:r>
              <a:rPr lang="en-US" sz="2400" dirty="0">
                <a:latin typeface="Helvetica Neue" panose="02000503000000020004"/>
              </a:rPr>
              <a:t>CARGO CONNECT season video</a:t>
            </a:r>
          </a:p>
        </p:txBody>
      </p:sp>
    </p:spTree>
    <p:extLst>
      <p:ext uri="{BB962C8B-B14F-4D97-AF65-F5344CB8AC3E}">
        <p14:creationId xmlns:p14="http://schemas.microsoft.com/office/powerpoint/2010/main" val="7736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Pseudocode &amp; Strategy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C2223E-E6AF-4F87-911D-C2F146304B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220994"/>
            <a:ext cx="2736850" cy="4494006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Start to think about your mission strategy.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Design an effective work plan.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Discuss which missions your team will attempt first. </a:t>
            </a:r>
            <a:endParaRPr lang="en-US" dirty="0">
              <a:latin typeface="Helvetica Neue" panose="02000503000000020004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049A786-613B-4890-A43C-AA260DFC0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981" y="1454064"/>
            <a:ext cx="5066369" cy="35751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BFF18D-9410-4EAD-90B1-0BAC638D9F84}"/>
              </a:ext>
            </a:extLst>
          </p:cNvPr>
          <p:cNvSpPr txBox="1"/>
          <p:nvPr/>
        </p:nvSpPr>
        <p:spPr>
          <a:xfrm>
            <a:off x="4068820" y="5096159"/>
            <a:ext cx="3826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Helvetica Neue" panose="02000503000000020004"/>
              </a:rPr>
              <a:t>Example from Droid Robotics (flltutorials.com)</a:t>
            </a:r>
          </a:p>
        </p:txBody>
      </p:sp>
    </p:spTree>
    <p:extLst>
      <p:ext uri="{BB962C8B-B14F-4D97-AF65-F5344CB8AC3E}">
        <p14:creationId xmlns:p14="http://schemas.microsoft.com/office/powerpoint/2010/main" val="290386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Pseudocode &amp; Strategy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54CDDF-E993-458B-B625-7C1E534AA8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27761"/>
            <a:ext cx="2399558" cy="4106862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Complete the </a:t>
            </a:r>
            <a:r>
              <a:rPr lang="en-US" b="1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Pseudocode </a:t>
            </a:r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page. </a:t>
            </a:r>
            <a:endParaRPr lang="en-US" dirty="0">
              <a:latin typeface="Helvetica Neue" panose="02000503000000020004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8AC6ADB-96EF-40A8-BAB9-8409CD0CEF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4269" y="1127761"/>
            <a:ext cx="5785248" cy="440714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5406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Pseudocode &amp; Strategy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09F4D6-8962-4CC6-AB5D-85BAA59ED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764" y="1158273"/>
            <a:ext cx="7962472" cy="454145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815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363EA2-223C-4511-ABE0-5D5FCE348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538" y="1338983"/>
            <a:ext cx="7886700" cy="762634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Think about how the program will make your robot act.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Revisit the earlier lessons or do the optional lesson listed below. </a:t>
            </a:r>
            <a:endParaRPr lang="en-US" dirty="0">
              <a:latin typeface="Helvetica Neue" panose="02000503000000020004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Pseudocode &amp; Strategy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5790FC9-2581-40A9-831C-A5B74FAD4634}"/>
              </a:ext>
            </a:extLst>
          </p:cNvPr>
          <p:cNvSpPr txBox="1">
            <a:spLocks/>
          </p:cNvSpPr>
          <p:nvPr/>
        </p:nvSpPr>
        <p:spPr>
          <a:xfrm>
            <a:off x="624384" y="4587463"/>
            <a:ext cx="7920790" cy="762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Amend the guided mission code so it works on the advanced driving base. </a:t>
            </a:r>
            <a:endParaRPr lang="en-US" dirty="0">
              <a:latin typeface="Helvetica Neue" panose="020005030000000200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12CB2-D352-463A-99AC-EEF532C521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39" y="2914399"/>
            <a:ext cx="3830350" cy="1153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7AC5CA-8974-467B-AF62-EEEBA9F7F3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893851"/>
            <a:ext cx="3830350" cy="126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6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363EA2-223C-4511-ABE0-5D5FCE348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320800"/>
            <a:ext cx="3595007" cy="4305300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b="1" i="0" u="none" strike="noStrike" baseline="0" dirty="0">
                <a:latin typeface="Helvetica Neue" panose="02000503000000020004"/>
              </a:rPr>
              <a:t>Reflection Questions</a:t>
            </a:r>
            <a:endParaRPr lang="en-US" b="0" i="0" u="none" strike="noStrike" baseline="0" dirty="0">
              <a:latin typeface="Helvetica Neue" panose="02000503000000020004"/>
            </a:endParaRP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What does your robot need to do to complete the first mission you have chosen?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What is your Robot Game strategy to complete missions?</a:t>
            </a:r>
          </a:p>
          <a:p>
            <a:endParaRPr lang="en-US" sz="1800" b="0" i="0" u="none" strike="noStrike" baseline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Pseudocode &amp; Strategy</a:t>
            </a: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F7247A6F-781A-4252-94CA-86B4A262BC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3988" y="2130552"/>
            <a:ext cx="2734056" cy="400312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AFBBD80-B968-4D41-865E-01D7896AF683}"/>
              </a:ext>
            </a:extLst>
          </p:cNvPr>
          <p:cNvSpPr/>
          <p:nvPr/>
        </p:nvSpPr>
        <p:spPr>
          <a:xfrm>
            <a:off x="4089113" y="4297229"/>
            <a:ext cx="2580883" cy="1684391"/>
          </a:xfrm>
          <a:prstGeom prst="wedgeEllipseCallout">
            <a:avLst>
              <a:gd name="adj1" fmla="val 58591"/>
              <a:gd name="adj2" fmla="val -52491"/>
            </a:avLst>
          </a:prstGeom>
          <a:solidFill>
            <a:srgbClr val="ABE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Pseudocode is written steps for your planned robot program.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6260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B9620E39DC0D46B013DDD47E942A0F" ma:contentTypeVersion="13" ma:contentTypeDescription="Create a new document." ma:contentTypeScope="" ma:versionID="8203f4a1a4c036fb137e6fa6e7a2a285">
  <xsd:schema xmlns:xsd="http://www.w3.org/2001/XMLSchema" xmlns:xs="http://www.w3.org/2001/XMLSchema" xmlns:p="http://schemas.microsoft.com/office/2006/metadata/properties" xmlns:ns2="f0e45243-17b0-4cce-9b2d-f191534f8a0e" xmlns:ns3="eef8d247-b517-4b03-8403-4e70816b143f" targetNamespace="http://schemas.microsoft.com/office/2006/metadata/properties" ma:root="true" ma:fieldsID="6a3bae3d380ee0628374f0bda4e02413" ns2:_="" ns3:_="">
    <xsd:import namespace="f0e45243-17b0-4cce-9b2d-f191534f8a0e"/>
    <xsd:import namespace="eef8d247-b517-4b03-8403-4e70816b14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45243-17b0-4cce-9b2d-f191534f8a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8d247-b517-4b03-8403-4e70816b143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1E2D7E-9FA8-4EB3-9C54-A7E57A7F76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e45243-17b0-4cce-9b2d-f191534f8a0e"/>
    <ds:schemaRef ds:uri="eef8d247-b517-4b03-8403-4e70816b14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C3B65E-86F5-4F12-882B-E72674BBA31A}">
  <ds:schemaRefs>
    <ds:schemaRef ds:uri="eef8d247-b517-4b03-8403-4e70816b143f"/>
    <ds:schemaRef ds:uri="f0e45243-17b0-4cce-9b2d-f191534f8a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7126</TotalTime>
  <Words>787</Words>
  <Application>Microsoft Macintosh PowerPoint</Application>
  <PresentationFormat>On-screen Show (4:3)</PresentationFormat>
  <Paragraphs>118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Arial-BoldMT</vt:lpstr>
      <vt:lpstr>ArialMT</vt:lpstr>
      <vt:lpstr>Calibri</vt:lpstr>
      <vt:lpstr>Chantal Light</vt:lpstr>
      <vt:lpstr>Helvetica Neue</vt:lpstr>
      <vt:lpstr>Roboto Medium</vt:lpstr>
      <vt:lpstr>Office Theme</vt:lpstr>
      <vt:lpstr>1_Office Theme</vt:lpstr>
      <vt:lpstr>PowerPoint Presentation</vt:lpstr>
      <vt:lpstr>Session Overview</vt:lpstr>
      <vt:lpstr>Introduction</vt:lpstr>
      <vt:lpstr>Pseudocode &amp; Strategy</vt:lpstr>
      <vt:lpstr>Pseudocode &amp; Strategy</vt:lpstr>
      <vt:lpstr>Pseudocode &amp; Strategy</vt:lpstr>
      <vt:lpstr>Pseudocode &amp; Strategy</vt:lpstr>
      <vt:lpstr>Pseudocode &amp; Strategy</vt:lpstr>
      <vt:lpstr>Pseudocode &amp; Strategy</vt:lpstr>
      <vt:lpstr>Teamwork</vt:lpstr>
      <vt:lpstr>PowerPoint Presentation</vt:lpstr>
      <vt:lpstr>PowerPoint Presentation</vt:lpstr>
      <vt:lpstr>Guiding Questions</vt:lpstr>
      <vt:lpstr>Share</vt:lpstr>
      <vt:lpstr>Reflection Questions</vt:lpstr>
      <vt:lpstr>Career Connections</vt:lpstr>
      <vt:lpstr>Multimedia Resources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Singh, Ramandeep</cp:lastModifiedBy>
  <cp:revision>11</cp:revision>
  <dcterms:created xsi:type="dcterms:W3CDTF">2020-04-21T20:33:01Z</dcterms:created>
  <dcterms:modified xsi:type="dcterms:W3CDTF">2021-10-16T14:15:19Z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0x01010084B9620E39DC0D46B013DDD47E942A0F</vt:lpwstr>
  </property>
</Properties>
</file>